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7"/>
  </p:notesMasterIdLst>
  <p:handoutMasterIdLst>
    <p:handoutMasterId r:id="rId28"/>
  </p:handoutMasterIdLst>
  <p:sldIdLst>
    <p:sldId id="256" r:id="rId4"/>
    <p:sldId id="296" r:id="rId5"/>
    <p:sldId id="297" r:id="rId6"/>
    <p:sldId id="284" r:id="rId7"/>
    <p:sldId id="259" r:id="rId8"/>
    <p:sldId id="266" r:id="rId9"/>
    <p:sldId id="311" r:id="rId10"/>
    <p:sldId id="268" r:id="rId11"/>
    <p:sldId id="272" r:id="rId12"/>
    <p:sldId id="310" r:id="rId13"/>
    <p:sldId id="286" r:id="rId14"/>
    <p:sldId id="301" r:id="rId15"/>
    <p:sldId id="302" r:id="rId16"/>
    <p:sldId id="299" r:id="rId17"/>
    <p:sldId id="303" r:id="rId18"/>
    <p:sldId id="307" r:id="rId19"/>
    <p:sldId id="287" r:id="rId20"/>
    <p:sldId id="295" r:id="rId21"/>
    <p:sldId id="312" r:id="rId22"/>
    <p:sldId id="313" r:id="rId23"/>
    <p:sldId id="314" r:id="rId24"/>
    <p:sldId id="281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82B"/>
    <a:srgbClr val="F8E258"/>
    <a:srgbClr val="B59CC6"/>
    <a:srgbClr val="E87159"/>
    <a:srgbClr val="49BDF0"/>
    <a:srgbClr val="E76D1A"/>
    <a:srgbClr val="EB7255"/>
    <a:srgbClr val="EB7154"/>
    <a:srgbClr val="004437"/>
    <a:srgbClr val="204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 autoAdjust="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כ"א/אייר/תשפ"א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mUYAm__M7h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youtube.com/watch?v=pznZilYJkNw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48yfioSGDd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facebook.com/groups/299186623437115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facebook.com/groups/299186623437115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parks.org.il/wp-content/uploads/2018/01/14-11.pdf" TargetMode="External"/><Relationship Id="rId2" Type="http://schemas.openxmlformats.org/officeDocument/2006/relationships/hyperlink" Target="https://youtu.be/5dAqUQHCiLs" TargetMode="Externa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W9iasYYMm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32032" y="1375043"/>
            <a:ext cx="7101271" cy="713434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שנת שמיטה</a:t>
            </a:r>
            <a:endParaRPr lang="en-GB" b="1" dirty="0">
              <a:solidFill>
                <a:schemeClr val="accent4">
                  <a:lumMod val="40000"/>
                  <a:lumOff val="60000"/>
                </a:schemeClr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32A8B-246E-4E15-AF36-4E82836C2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72" y="2593142"/>
            <a:ext cx="6257869" cy="4171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A1CF3-BC57-47CF-B55B-6379C8D9B9CA}"/>
              </a:ext>
            </a:extLst>
          </p:cNvPr>
          <p:cNvSpPr txBox="1"/>
          <p:nvPr/>
        </p:nvSpPr>
        <p:spPr>
          <a:xfrm>
            <a:off x="0" y="6581001"/>
            <a:ext cx="135937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צילום: מידד גורן</a:t>
            </a:r>
          </a:p>
        </p:txBody>
      </p:sp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9967-43BD-4B85-9A55-061FA513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874" y="568941"/>
            <a:ext cx="7423848" cy="318161"/>
          </a:xfrm>
        </p:spPr>
        <p:txBody>
          <a:bodyPr/>
          <a:lstStyle/>
          <a:p>
            <a:pPr rtl="1"/>
            <a:r>
              <a:rPr lang="he-IL" dirty="0"/>
              <a:t>אשפה בטבע - מפגע אסתטי - נופי</a:t>
            </a:r>
            <a:r>
              <a:rPr lang="en-US" dirty="0"/>
              <a:t> </a:t>
            </a:r>
            <a:endParaRPr lang="he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48A8C-37E5-445E-B52A-4FD78B144098}"/>
              </a:ext>
            </a:extLst>
          </p:cNvPr>
          <p:cNvSpPr txBox="1"/>
          <p:nvPr/>
        </p:nvSpPr>
        <p:spPr>
          <a:xfrm>
            <a:off x="1892697" y="4783204"/>
            <a:ext cx="1966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NOAA</a:t>
            </a:r>
            <a:r>
              <a:rPr lang="he-IL" sz="1200" dirty="0"/>
              <a:t>תצלום: מיזם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C62B83-84D3-485F-AEC5-E51E5AACD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/>
          <a:stretch/>
        </p:blipFill>
        <p:spPr>
          <a:xfrm>
            <a:off x="4681056" y="2961151"/>
            <a:ext cx="4392665" cy="3619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2F8E4-DCC4-4F1D-ADC2-054523EC2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" y="1249796"/>
            <a:ext cx="4563612" cy="34227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EB8008-7797-4533-A0AA-835A6D5A3A2A}"/>
              </a:ext>
            </a:extLst>
          </p:cNvPr>
          <p:cNvSpPr txBox="1"/>
          <p:nvPr/>
        </p:nvSpPr>
        <p:spPr>
          <a:xfrm>
            <a:off x="6546667" y="6581001"/>
            <a:ext cx="28825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1200" dirty="0"/>
              <a:t>תצלום: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424049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F2FF9B-E041-40BC-9E80-F5C228B5A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13" y="3294702"/>
            <a:ext cx="5210612" cy="3473741"/>
          </a:xfrm>
          <a:prstGeom prst="rect">
            <a:avLst/>
          </a:prstGeom>
        </p:spPr>
      </p:pic>
      <p:sp>
        <p:nvSpPr>
          <p:cNvPr id="10" name="Title 15">
            <a:extLst>
              <a:ext uri="{FF2B5EF4-FFF2-40B4-BE49-F238E27FC236}">
                <a16:creationId xmlns:a16="http://schemas.microsoft.com/office/drawing/2014/main" id="{B6439631-7B8F-486E-B0F0-FEF748251F2B}"/>
              </a:ext>
            </a:extLst>
          </p:cNvPr>
          <p:cNvSpPr txBox="1">
            <a:spLocks/>
          </p:cNvSpPr>
          <p:nvPr/>
        </p:nvSpPr>
        <p:spPr>
          <a:xfrm>
            <a:off x="2257697" y="568664"/>
            <a:ext cx="7423848" cy="31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pPr algn="ctr"/>
            <a:r>
              <a:rPr lang="he-IL" sz="4000" dirty="0"/>
              <a:t>אשפה בטבע - מפגע אקולוגי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9D70B-D504-41C3-83C1-7A60F723F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6"/>
          <a:stretch/>
        </p:blipFill>
        <p:spPr>
          <a:xfrm>
            <a:off x="107998" y="1826428"/>
            <a:ext cx="3616714" cy="28529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7D4493-A500-4D20-B03A-EBB50DA9AE55}"/>
              </a:ext>
            </a:extLst>
          </p:cNvPr>
          <p:cNvSpPr txBox="1"/>
          <p:nvPr/>
        </p:nvSpPr>
        <p:spPr>
          <a:xfrm>
            <a:off x="303064" y="1364763"/>
            <a:ext cx="87916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שועל אוכל אשפה שהושארה ע"י מטיליים בשטח. האשפה יוצרת מזון זמין, שמגדיל אוכלוסיות של בעלי חיים מעבר לסף הקיבולת האמיתי שבטבע.</a:t>
            </a:r>
          </a:p>
          <a:p>
            <a:pPr algn="just" rtl="1"/>
            <a:r>
              <a:rPr lang="he-IL" sz="1200" dirty="0"/>
              <a:t>צילום: עידו שקד, רשות הטבע והגנים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0894A-5606-4773-97E1-978A2C3F1197}"/>
              </a:ext>
            </a:extLst>
          </p:cNvPr>
          <p:cNvSpPr txBox="1"/>
          <p:nvPr/>
        </p:nvSpPr>
        <p:spPr>
          <a:xfrm>
            <a:off x="421822" y="4846906"/>
            <a:ext cx="3462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הסרטון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מגבונים יכולים להרוג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966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22365"/>
            <a:ext cx="7423848" cy="318161"/>
          </a:xfrm>
        </p:spPr>
        <p:txBody>
          <a:bodyPr/>
          <a:lstStyle/>
          <a:p>
            <a:r>
              <a:rPr lang="he-IL" sz="3600" dirty="0"/>
              <a:t>אשפה בטבע – פגיעה פיזית בחיות הבר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F4DE1-7E58-4F16-9E5F-C50794C39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99" y="1308606"/>
            <a:ext cx="3459911" cy="51833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7FBB9-9CD0-45E6-9126-23CFB0062F5F}"/>
              </a:ext>
            </a:extLst>
          </p:cNvPr>
          <p:cNvSpPr txBox="1"/>
          <p:nvPr/>
        </p:nvSpPr>
        <p:spPr>
          <a:xfrm>
            <a:off x="2986480" y="6529582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יעל על הר של פסולת. צילום: עמרי יוסף עומסי, רשות הטבע והגנים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E9431-EE21-4643-9674-63D0BB8239FC}"/>
              </a:ext>
            </a:extLst>
          </p:cNvPr>
          <p:cNvSpPr txBox="1"/>
          <p:nvPr/>
        </p:nvSpPr>
        <p:spPr>
          <a:xfrm>
            <a:off x="561013" y="5023984"/>
            <a:ext cx="4723880" cy="2805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פגר של צב ים שנפגע מפסולת ימית. צילום: רועי רבין, רשות הטבע והגנים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B7FF0-3094-4810-B957-66E20C1DD8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" y="1317670"/>
            <a:ext cx="4938664" cy="37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2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46962" y="622365"/>
            <a:ext cx="7423848" cy="31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/>
              <a:t>פתרונות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C9B0B-0A54-4AA1-8FB3-5E432F10A1FF}"/>
              </a:ext>
            </a:extLst>
          </p:cNvPr>
          <p:cNvSpPr txBox="1"/>
          <p:nvPr/>
        </p:nvSpPr>
        <p:spPr>
          <a:xfrm>
            <a:off x="1005194" y="5802969"/>
            <a:ext cx="7865616" cy="98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הסרטון הסבתא של הכרמל יוצאת מדי בוקר לנקות אותו מהזבל של המטיילים</a:t>
            </a:r>
            <a:endParaRPr lang="en-US" dirty="0">
              <a:solidFill>
                <a:srgbClr val="0563C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70055-2A17-450A-B5DB-9FA57C48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49" y="1298496"/>
            <a:ext cx="4391439" cy="4114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823B0-0430-43EA-BA58-D18D7C26A357}"/>
              </a:ext>
            </a:extLst>
          </p:cNvPr>
          <p:cNvSpPr txBox="1"/>
          <p:nvPr/>
        </p:nvSpPr>
        <p:spPr>
          <a:xfrm>
            <a:off x="5965794" y="5412725"/>
            <a:ext cx="3178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משליכים את הפסולת לפח טמון בפארק הכרמל. </a:t>
            </a:r>
          </a:p>
          <a:p>
            <a:pPr algn="just" rtl="1"/>
            <a:r>
              <a:rPr lang="he-IL" sz="1200" dirty="0"/>
              <a:t>צילום: אייל כהן, רשות הטבע והגנים</a:t>
            </a:r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ADAB26FE-F76A-4AEC-9BE1-9554D819C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3823"/>
          <a:stretch/>
        </p:blipFill>
        <p:spPr bwMode="auto">
          <a:xfrm>
            <a:off x="1698224" y="1298496"/>
            <a:ext cx="2873776" cy="41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A3ABFC-EDA1-4A2F-9C44-19152911F3FA}"/>
              </a:ext>
            </a:extLst>
          </p:cNvPr>
          <p:cNvSpPr txBox="1"/>
          <p:nvPr/>
        </p:nvSpPr>
        <p:spPr>
          <a:xfrm>
            <a:off x="880469" y="5444998"/>
            <a:ext cx="3854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ילדה במבצע ניקוי חוף ב"שנת משימות" לבת המצווה.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38755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092" y="431362"/>
            <a:ext cx="7423848" cy="318161"/>
          </a:xfrm>
        </p:spPr>
        <p:txBody>
          <a:bodyPr/>
          <a:lstStyle/>
          <a:p>
            <a:r>
              <a:rPr lang="he-IL" dirty="0"/>
              <a:t>זמני התכלות של חומרים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BFF49D-C12C-43B4-833F-E15E62B58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14347"/>
              </p:ext>
            </p:extLst>
          </p:nvPr>
        </p:nvGraphicFramePr>
        <p:xfrm>
          <a:off x="5575177" y="1865787"/>
          <a:ext cx="3198037" cy="4191000"/>
        </p:xfrm>
        <a:graphic>
          <a:graphicData uri="http://schemas.openxmlformats.org/drawingml/2006/table">
            <a:tbl>
              <a:tblPr/>
              <a:tblGrid>
                <a:gridCol w="3198037">
                  <a:extLst>
                    <a:ext uri="{9D8B030D-6E8A-4147-A177-3AD203B41FA5}">
                      <a16:colId xmlns:a16="http://schemas.microsoft.com/office/drawing/2014/main" val="269263896"/>
                    </a:ext>
                  </a:extLst>
                </a:gridCol>
              </a:tblGrid>
              <a:tr h="288025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b="1" dirty="0">
                          <a:effectLst/>
                        </a:rPr>
                        <a:t>סוג החומר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738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>
                          <a:effectLst/>
                        </a:rPr>
                        <a:t>פסולת אורגנית (שיירי מזון)</a:t>
                      </a:r>
                      <a:endParaRPr lang="he-IL" dirty="0">
                        <a:effectLst/>
                      </a:endParaRP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652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נייר וקרטון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3855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שאריות כותנה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1553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שאריות צמר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44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עץ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29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פחית שימורים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7408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פחית שתייה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0986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חיתולים חד-פעמיים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47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בקבוקי פלסטיק ושקיות פלסטיק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1171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פלסטיק קשיח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5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בקבוק זכוכית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84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קלקר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40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77A4F0-1D8D-49E2-8749-B5BA1288C6B4}"/>
              </a:ext>
            </a:extLst>
          </p:cNvPr>
          <p:cNvSpPr txBox="1"/>
          <p:nvPr/>
        </p:nvSpPr>
        <p:spPr>
          <a:xfrm>
            <a:off x="2166151" y="801213"/>
            <a:ext cx="69778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0" i="0" dirty="0">
                <a:solidFill>
                  <a:srgbClr val="B8D82B"/>
                </a:solidFill>
                <a:effectLst/>
                <a:latin typeface="Rubik"/>
              </a:rPr>
              <a:t>*תלוי בתנאי הסביבה, כגון: לחות, טמפרטורה, קרינת שמש, זמינות חמצן</a:t>
            </a:r>
            <a:endParaRPr lang="he-IL" dirty="0">
              <a:solidFill>
                <a:srgbClr val="B8D82B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9507B8-51D2-469F-8E48-4D2FCF587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625065"/>
              </p:ext>
            </p:extLst>
          </p:nvPr>
        </p:nvGraphicFramePr>
        <p:xfrm>
          <a:off x="2611052" y="1865787"/>
          <a:ext cx="2681559" cy="4191000"/>
        </p:xfrm>
        <a:graphic>
          <a:graphicData uri="http://schemas.openxmlformats.org/drawingml/2006/table">
            <a:tbl>
              <a:tblPr/>
              <a:tblGrid>
                <a:gridCol w="2681559">
                  <a:extLst>
                    <a:ext uri="{9D8B030D-6E8A-4147-A177-3AD203B41FA5}">
                      <a16:colId xmlns:a16="http://schemas.microsoft.com/office/drawing/2014/main" val="604015121"/>
                    </a:ext>
                  </a:extLst>
                </a:gridCol>
              </a:tblGrid>
              <a:tr h="288025"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effectLst/>
                        </a:rPr>
                        <a:t>זמן ההתכלות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534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1-2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87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1-4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923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5-6 חודשים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44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235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עשרות שנים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6001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831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500-200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80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500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0218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מאות שנים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06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1,000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74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מיליון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03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dirty="0">
                          <a:effectLst/>
                        </a:rPr>
                        <a:t>מעל מיליון שנה</a:t>
                      </a:r>
                    </a:p>
                  </a:txBody>
                  <a:tcPr marL="38100" marR="381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017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E53721A-6C05-4128-AC1B-9F0D3E2BA56D}"/>
              </a:ext>
            </a:extLst>
          </p:cNvPr>
          <p:cNvSpPr txBox="1"/>
          <p:nvPr/>
        </p:nvSpPr>
        <p:spPr>
          <a:xfrm>
            <a:off x="4119239" y="6361385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הנתונים מתוך: אתר "תמיר", תאגיד מיחזור האריזות בישראל </a:t>
            </a:r>
          </a:p>
        </p:txBody>
      </p:sp>
    </p:spTree>
    <p:extLst>
      <p:ext uri="{BB962C8B-B14F-4D97-AF65-F5344CB8AC3E}">
        <p14:creationId xmlns:p14="http://schemas.microsoft.com/office/powerpoint/2010/main" val="88809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28" y="616572"/>
            <a:ext cx="7423848" cy="318161"/>
          </a:xfrm>
        </p:spPr>
        <p:txBody>
          <a:bodyPr/>
          <a:lstStyle/>
          <a:p>
            <a:r>
              <a:rPr lang="he-IL" dirty="0"/>
              <a:t>עידן הפלסטיק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84439-8831-45A1-AF7B-E1AE49CE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6" y="1304189"/>
            <a:ext cx="3525394" cy="3525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7E196D-631E-4A54-98BC-74C644CCDA01}"/>
              </a:ext>
            </a:extLst>
          </p:cNvPr>
          <p:cNvSpPr txBox="1"/>
          <p:nvPr/>
        </p:nvSpPr>
        <p:spPr>
          <a:xfrm>
            <a:off x="-812302" y="4838465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פסולת פלסטיק. צילום: </a:t>
            </a:r>
            <a:r>
              <a:rPr lang="en-US" sz="1200" dirty="0"/>
              <a:t>NOAA</a:t>
            </a:r>
            <a:endParaRPr lang="he-IL" sz="1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16E1411-5322-440C-AD20-C13D3537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2718"/>
          <a:stretch/>
        </p:blipFill>
        <p:spPr bwMode="auto">
          <a:xfrm>
            <a:off x="3971694" y="1304189"/>
            <a:ext cx="5044535" cy="355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8A8727-264C-416E-B661-9052BA96914E}"/>
              </a:ext>
            </a:extLst>
          </p:cNvPr>
          <p:cNvSpPr txBox="1"/>
          <p:nvPr/>
        </p:nvSpPr>
        <p:spPr>
          <a:xfrm>
            <a:off x="4065974" y="4847343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מוצרים שונים העשויים מחומרים פלסטיים. צילום: ויקיפדיה</a:t>
            </a:r>
          </a:p>
        </p:txBody>
      </p:sp>
    </p:spTree>
    <p:extLst>
      <p:ext uri="{BB962C8B-B14F-4D97-AF65-F5344CB8AC3E}">
        <p14:creationId xmlns:p14="http://schemas.microsoft.com/office/powerpoint/2010/main" val="200573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2" y="651240"/>
            <a:ext cx="7423848" cy="318161"/>
          </a:xfrm>
        </p:spPr>
        <p:txBody>
          <a:bodyPr/>
          <a:lstStyle/>
          <a:p>
            <a:r>
              <a:rPr lang="he-IL" dirty="0"/>
              <a:t>פסולת ימית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2532" y="5812497"/>
            <a:ext cx="276245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מקור: </a:t>
            </a:r>
            <a:r>
              <a:rPr lang="en-US" sz="1200" dirty="0"/>
              <a:t>NOAA </a:t>
            </a:r>
            <a:endParaRPr lang="he-IL" sz="1200" dirty="0"/>
          </a:p>
        </p:txBody>
      </p:sp>
      <p:sp>
        <p:nvSpPr>
          <p:cNvPr id="5" name="AutoShape 2" descr="blob:https://web.whatsapp.com/cfbd6136-5ebe-4e3f-8d12-8f6ed15f23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0B0DF-D6C0-478A-8850-49EB474E0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87" y="1744910"/>
            <a:ext cx="7551213" cy="40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9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6439631-7B8F-486E-B0F0-FEF74825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139" y="652554"/>
            <a:ext cx="7423848" cy="318161"/>
          </a:xfrm>
        </p:spPr>
        <p:txBody>
          <a:bodyPr/>
          <a:lstStyle/>
          <a:p>
            <a:pPr algn="ctr"/>
            <a:r>
              <a:rPr lang="he-IL" sz="2800" dirty="0"/>
              <a:t>מיקרופלסטיק – סכנה בריאותית לבע"ח ולאדם</a:t>
            </a:r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7B1B0F-8E63-454B-A071-DCED8083A177}"/>
              </a:ext>
            </a:extLst>
          </p:cNvPr>
          <p:cNvGrpSpPr/>
          <p:nvPr/>
        </p:nvGrpSpPr>
        <p:grpSpPr>
          <a:xfrm>
            <a:off x="268448" y="1350626"/>
            <a:ext cx="8875552" cy="4008211"/>
            <a:chOff x="268448" y="1350626"/>
            <a:chExt cx="8875552" cy="40082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47B408-8627-4714-A177-6416A84F8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5" b="2534"/>
            <a:stretch/>
          </p:blipFill>
          <p:spPr>
            <a:xfrm>
              <a:off x="6226458" y="1350626"/>
              <a:ext cx="2917542" cy="4008211"/>
            </a:xfrm>
            <a:prstGeom prst="rect">
              <a:avLst/>
            </a:prstGeom>
          </p:spPr>
        </p:pic>
        <p:pic>
          <p:nvPicPr>
            <p:cNvPr id="1028" name="Picture 4" descr="No photo description available.">
              <a:extLst>
                <a:ext uri="{FF2B5EF4-FFF2-40B4-BE49-F238E27FC236}">
                  <a16:creationId xmlns:a16="http://schemas.microsoft.com/office/drawing/2014/main" id="{23084EEB-3C98-4B74-B4C3-4A451F1A50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19205" r="8606" b="15417"/>
            <a:stretch/>
          </p:blipFill>
          <p:spPr bwMode="auto">
            <a:xfrm>
              <a:off x="268448" y="1350626"/>
              <a:ext cx="6262009" cy="390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883019-2AC3-4671-BCA0-A59A154042D0}"/>
              </a:ext>
            </a:extLst>
          </p:cNvPr>
          <p:cNvSpPr txBox="1"/>
          <p:nvPr/>
        </p:nvSpPr>
        <p:spPr>
          <a:xfrm>
            <a:off x="1922139" y="5507374"/>
            <a:ext cx="53449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ארטיקים שנוצרו ממקורות מים טבעיים, מזוהמים, בטייוואן. צילום: </a:t>
            </a:r>
            <a:r>
              <a:rPr lang="en-US" sz="1200" dirty="0"/>
              <a:t>Hong Yi-</a:t>
            </a:r>
            <a:r>
              <a:rPr lang="en-US" sz="1200" dirty="0" err="1"/>
              <a:t>chen</a:t>
            </a:r>
            <a:endParaRPr lang="he-I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0C1FB2-5EAF-4CA8-AF4F-C8A6E7F37CAC}"/>
              </a:ext>
            </a:extLst>
          </p:cNvPr>
          <p:cNvSpPr txBox="1"/>
          <p:nvPr/>
        </p:nvSpPr>
        <p:spPr>
          <a:xfrm>
            <a:off x="3035694" y="6205446"/>
            <a:ext cx="5838737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שתי דקות לים נקי - עם אושרי כהן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A9426D-2382-4B9B-B9E0-031673A6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76" y="721911"/>
            <a:ext cx="7628565" cy="318161"/>
          </a:xfrm>
        </p:spPr>
        <p:txBody>
          <a:bodyPr/>
          <a:lstStyle/>
          <a:p>
            <a:pPr rtl="1"/>
            <a:r>
              <a:rPr lang="he-IL" sz="3200" dirty="0"/>
              <a:t>פתרונות</a:t>
            </a:r>
            <a:r>
              <a:rPr lang="en-US" sz="3200" dirty="0"/>
              <a:t> </a:t>
            </a:r>
            <a:r>
              <a:rPr lang="he-IL" sz="3200" dirty="0"/>
              <a:t> - שימוש במוצרים מחומרים מתכלים</a:t>
            </a:r>
            <a:endParaRPr lang="en-US" sz="3200" dirty="0"/>
          </a:p>
        </p:txBody>
      </p:sp>
      <p:sp>
        <p:nvSpPr>
          <p:cNvPr id="2" name="AutoShape 8" descr="מעבר עילי לבעלי חיים כביש 6 קטע מאחז - בית קמ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F3582-5EFF-4E3C-9DD3-3226E958E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317071"/>
            <a:ext cx="4039299" cy="4039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5A4271-14AC-4C92-ACA5-29CC5D0AD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59" y="1317071"/>
            <a:ext cx="3854741" cy="38547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E994B-5B63-46ED-96AB-22D67F306671}"/>
              </a:ext>
            </a:extLst>
          </p:cNvPr>
          <p:cNvSpPr txBox="1"/>
          <p:nvPr/>
        </p:nvSpPr>
        <p:spPr>
          <a:xfrm>
            <a:off x="155575" y="5356370"/>
            <a:ext cx="38879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צילום: יעלי גבריאלי, </a:t>
            </a:r>
            <a:r>
              <a:rPr lang="en-US" sz="1200" dirty="0"/>
              <a:t> - </a:t>
            </a:r>
            <a:r>
              <a:rPr lang="en-US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Blue Huna </a:t>
            </a:r>
            <a:r>
              <a:rPr lang="he-IL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פשוט קש מקש</a:t>
            </a:r>
            <a:endParaRPr lang="he-IL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A7574D-3455-412D-8551-B7D5871E34C0}"/>
              </a:ext>
            </a:extLst>
          </p:cNvPr>
          <p:cNvSpPr txBox="1"/>
          <p:nvPr/>
        </p:nvSpPr>
        <p:spPr>
          <a:xfrm>
            <a:off x="4949128" y="5356369"/>
            <a:ext cx="38879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צילום: כליל בנימיני, </a:t>
            </a:r>
            <a:r>
              <a:rPr lang="en-US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Blue Huna </a:t>
            </a:r>
            <a:r>
              <a:rPr lang="he-IL" sz="12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- פשוט קש מקש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33483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A55BE-D14B-41D2-A05C-B7ABFE6D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318"/>
            <a:ext cx="4345526" cy="215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992D2-1D4C-4745-8471-32AA0F20E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478"/>
            <a:ext cx="4345526" cy="2910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92973-F032-4658-B9A5-2C37CEEB9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17" y="1479405"/>
            <a:ext cx="4016479" cy="5355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55E4BB-791F-44C6-97D3-3AC3F9B8EC70}"/>
              </a:ext>
            </a:extLst>
          </p:cNvPr>
          <p:cNvSpPr txBox="1"/>
          <p:nvPr/>
        </p:nvSpPr>
        <p:spPr>
          <a:xfrm>
            <a:off x="4345526" y="1219758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הפחתת צריכה - שימוש בכלים רב-פעמיים. צילום: </a:t>
            </a:r>
            <a:r>
              <a:rPr lang="en-US" sz="1200" dirty="0"/>
              <a:t>NOAA</a:t>
            </a:r>
            <a:endParaRPr lang="he-IL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C9CB7F-3215-43E8-8624-44354DD71B47}"/>
              </a:ext>
            </a:extLst>
          </p:cNvPr>
          <p:cNvSpPr txBox="1"/>
          <p:nvPr/>
        </p:nvSpPr>
        <p:spPr>
          <a:xfrm>
            <a:off x="-1396768" y="4414319"/>
            <a:ext cx="44654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פחי מיחזור. צילום: קאולה פתרונות מיחזור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A776E-7064-4ABD-84AB-7595E69182DB}"/>
              </a:ext>
            </a:extLst>
          </p:cNvPr>
          <p:cNvSpPr txBox="1"/>
          <p:nvPr/>
        </p:nvSpPr>
        <p:spPr>
          <a:xfrm>
            <a:off x="-2516698" y="1188327"/>
            <a:ext cx="6705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/>
              <a:t>שימוש חוזר בדפים מספר ישן. צילום: רעות גילוץ, "ממחדשת"</a:t>
            </a:r>
            <a:br>
              <a:rPr lang="en-US" sz="1200" dirty="0"/>
            </a:br>
            <a:endParaRPr lang="he-IL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8FF718-9D87-4D93-9BCE-B749021A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pPr rtl="1"/>
            <a:r>
              <a:rPr lang="he-IL" sz="3500" dirty="0"/>
              <a:t>פתרונות:</a:t>
            </a:r>
            <a:r>
              <a:rPr lang="en-US" sz="3500" dirty="0"/>
              <a:t>  </a:t>
            </a:r>
            <a:r>
              <a:rPr lang="he-IL" sz="3500" dirty="0"/>
              <a:t>שלושת הל' / שלושת ה </a:t>
            </a:r>
            <a:r>
              <a:rPr lang="en-US" sz="3500" dirty="0"/>
              <a:t>R</a:t>
            </a:r>
            <a:endParaRPr lang="he-IL" sz="3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1A223-B0F5-48CE-B2F7-0EDA49743303}"/>
              </a:ext>
            </a:extLst>
          </p:cNvPr>
          <p:cNvSpPr txBox="1"/>
          <p:nvPr/>
        </p:nvSpPr>
        <p:spPr>
          <a:xfrm rot="19613209">
            <a:off x="-17387" y="2267030"/>
            <a:ext cx="26378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השתמש שוב 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euse</a:t>
            </a:r>
            <a:endParaRPr lang="he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8E0D7-ACBE-4ED2-93EE-78E408184277}"/>
              </a:ext>
            </a:extLst>
          </p:cNvPr>
          <p:cNvSpPr txBox="1"/>
          <p:nvPr/>
        </p:nvSpPr>
        <p:spPr>
          <a:xfrm rot="19283037">
            <a:off x="4906829" y="2267030"/>
            <a:ext cx="26733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הפחית צריכה 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euse</a:t>
            </a:r>
            <a:endParaRPr lang="he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28DFB-FE0C-4BB4-9CD2-4FC95BC7D54B}"/>
              </a:ext>
            </a:extLst>
          </p:cNvPr>
          <p:cNvSpPr txBox="1"/>
          <p:nvPr/>
        </p:nvSpPr>
        <p:spPr>
          <a:xfrm rot="19620154">
            <a:off x="-7290" y="5239352"/>
            <a:ext cx="20647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3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ל</a:t>
            </a:r>
            <a:r>
              <a:rPr lang="he-IL" dirty="0">
                <a:ea typeface="Calibri" panose="020F0502020204030204" pitchFamily="34" charset="0"/>
                <a:cs typeface="Arial" panose="020B0604020202020204" pitchFamily="34" charset="0"/>
              </a:rPr>
              <a:t>מחזר</a:t>
            </a:r>
            <a:r>
              <a:rPr lang="he-IL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ecycle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96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22" y="620944"/>
            <a:ext cx="7423848" cy="318161"/>
          </a:xfrm>
        </p:spPr>
        <p:txBody>
          <a:bodyPr/>
          <a:lstStyle/>
          <a:p>
            <a:pPr rtl="1"/>
            <a:r>
              <a:rPr lang="he-IL" dirty="0"/>
              <a:t>מה היא שמיטה</a:t>
            </a:r>
            <a:r>
              <a:rPr lang="en-US" dirty="0"/>
              <a:t>?</a:t>
            </a:r>
            <a:endParaRPr lang="he-IL" dirty="0"/>
          </a:p>
        </p:txBody>
      </p:sp>
      <p:pic>
        <p:nvPicPr>
          <p:cNvPr id="1028" name="Picture 4" descr="Free Printable Elsa Coloring Pages For Kids | Elsa Coloring Pages ... -  Coloring Home">
            <a:extLst>
              <a:ext uri="{FF2B5EF4-FFF2-40B4-BE49-F238E27FC236}">
                <a16:creationId xmlns:a16="http://schemas.microsoft.com/office/drawing/2014/main" id="{3CE01D3D-520E-4F2A-8336-C0A3A824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26" y="1494721"/>
            <a:ext cx="4228051" cy="533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6B44-8DE2-4A11-B66A-08DDD69A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08" y="585587"/>
            <a:ext cx="7423848" cy="318161"/>
          </a:xfrm>
        </p:spPr>
        <p:txBody>
          <a:bodyPr/>
          <a:lstStyle/>
          <a:p>
            <a:r>
              <a:rPr lang="he-IL" dirty="0"/>
              <a:t>ניצנים של שינוי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44A-6017-4D98-ADD2-4DE8F0F9879F}"/>
              </a:ext>
            </a:extLst>
          </p:cNvPr>
          <p:cNvSpPr txBox="1"/>
          <p:nvPr/>
        </p:nvSpPr>
        <p:spPr>
          <a:xfrm>
            <a:off x="976976" y="5949247"/>
            <a:ext cx="8141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לעוד שפע רעיונות יפים ליצירה מחומרים מתכלים וחומרים בשימוש חוזר, ניתן להיכנס לדף: </a:t>
            </a:r>
            <a:r>
              <a:rPr lang="he-I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פרויקט "חומרים שבים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C197F-D066-44CE-B9EB-889106E58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34" y="1300293"/>
            <a:ext cx="2840722" cy="3787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3E6264-C5F2-4EFA-8145-7F9EF79CFE8E}"/>
              </a:ext>
            </a:extLst>
          </p:cNvPr>
          <p:cNvSpPr txBox="1"/>
          <p:nvPr/>
        </p:nvSpPr>
        <p:spPr>
          <a:xfrm>
            <a:off x="5830350" y="5199883"/>
            <a:ext cx="3254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סלסלות משקיות ניילון. מרכז "מיחדוש" ברחובות. </a:t>
            </a:r>
          </a:p>
          <a:p>
            <a:pPr algn="just" rtl="1"/>
            <a:r>
              <a:rPr lang="he-IL" sz="1200" dirty="0"/>
              <a:t>צילום: שני תורג'מן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71401-7CBD-40E0-BB22-B6D80F016C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/>
          <a:stretch/>
        </p:blipFill>
        <p:spPr>
          <a:xfrm>
            <a:off x="427838" y="1300293"/>
            <a:ext cx="4250360" cy="3787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29B16C-0A4E-46D1-82EA-64C859D88379}"/>
              </a:ext>
            </a:extLst>
          </p:cNvPr>
          <p:cNvSpPr txBox="1"/>
          <p:nvPr/>
        </p:nvSpPr>
        <p:spPr>
          <a:xfrm>
            <a:off x="-234891" y="5197515"/>
            <a:ext cx="5160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לוח מודעות מתבנית לתנור ופקקי שעם, במרכז "קיפוד" לקיימות בכפר-סבא.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</p:spTree>
    <p:extLst>
      <p:ext uri="{BB962C8B-B14F-4D97-AF65-F5344CB8AC3E}">
        <p14:creationId xmlns:p14="http://schemas.microsoft.com/office/powerpoint/2010/main" val="257635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6B44-8DE2-4A11-B66A-08DDD69A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408" y="585587"/>
            <a:ext cx="7423848" cy="318161"/>
          </a:xfrm>
        </p:spPr>
        <p:txBody>
          <a:bodyPr/>
          <a:lstStyle/>
          <a:p>
            <a:r>
              <a:rPr lang="he-IL" dirty="0"/>
              <a:t>ניצנים של שינוי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44A-6017-4D98-ADD2-4DE8F0F9879F}"/>
              </a:ext>
            </a:extLst>
          </p:cNvPr>
          <p:cNvSpPr txBox="1"/>
          <p:nvPr/>
        </p:nvSpPr>
        <p:spPr>
          <a:xfrm>
            <a:off x="976976" y="5949247"/>
            <a:ext cx="8141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לעוד שפע רעיונות יפים ליצירה מחומרים מתכלים וחומרים בשימוש חוזר, ניתן להיכנס לדף: </a:t>
            </a:r>
            <a:r>
              <a:rPr lang="he-IL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פרויקט "חומרים שבים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E6264-C5F2-4EFA-8145-7F9EF79CFE8E}"/>
              </a:ext>
            </a:extLst>
          </p:cNvPr>
          <p:cNvSpPr txBox="1"/>
          <p:nvPr/>
        </p:nvSpPr>
        <p:spPr>
          <a:xfrm>
            <a:off x="5041783" y="5199883"/>
            <a:ext cx="40434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חנות משחקים יד-שנייה במרכז "קיפוד" לקיימות בכפר סבא.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29B16C-0A4E-46D1-82EA-64C859D88379}"/>
              </a:ext>
            </a:extLst>
          </p:cNvPr>
          <p:cNvSpPr txBox="1"/>
          <p:nvPr/>
        </p:nvSpPr>
        <p:spPr>
          <a:xfrm>
            <a:off x="-1392572" y="5234301"/>
            <a:ext cx="5160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חנות "סיפור חוזר" לספרים יד שנייה. </a:t>
            </a:r>
          </a:p>
          <a:p>
            <a:pPr algn="just" rtl="1"/>
            <a:r>
              <a:rPr lang="he-IL" sz="1200" dirty="0"/>
              <a:t>צילום: אורית אנגלברג-ברעם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DF033-4637-46D6-A4E0-ED0E1C733E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9"/>
          <a:stretch/>
        </p:blipFill>
        <p:spPr>
          <a:xfrm>
            <a:off x="84231" y="1342847"/>
            <a:ext cx="4551501" cy="3855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4A87E-1DC6-430D-AD96-C880547886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6"/>
          <a:stretch/>
        </p:blipFill>
        <p:spPr>
          <a:xfrm>
            <a:off x="4723856" y="1320993"/>
            <a:ext cx="4361422" cy="38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8970" y="838835"/>
            <a:ext cx="7423848" cy="318161"/>
          </a:xfrm>
        </p:spPr>
        <p:txBody>
          <a:bodyPr/>
          <a:lstStyle/>
          <a:p>
            <a:r>
              <a:rPr lang="he-IL" dirty="0"/>
              <a:t>ולסיכום...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E014-2A89-4F74-96E9-ED0253F030EA}"/>
              </a:ext>
            </a:extLst>
          </p:cNvPr>
          <p:cNvSpPr txBox="1"/>
          <p:nvPr/>
        </p:nvSpPr>
        <p:spPr>
          <a:xfrm>
            <a:off x="2467348" y="2206305"/>
            <a:ext cx="5678362" cy="97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סרטון </a:t>
            </a:r>
            <a:r>
              <a:rPr lang="he-I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לא משאירים עקבות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משחק </a:t>
            </a:r>
            <a:r>
              <a:rPr lang="he-IL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מטיילים ולא משאירים עקבות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2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09" y="631990"/>
            <a:ext cx="7423848" cy="318161"/>
          </a:xfrm>
        </p:spPr>
        <p:txBody>
          <a:bodyPr/>
          <a:lstStyle/>
          <a:p>
            <a:r>
              <a:rPr lang="he-IL" sz="3500" dirty="0"/>
              <a:t>מה היא שנת שמיטה?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1408F-B34A-4555-A63F-842090A7B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36" y="1346432"/>
            <a:ext cx="6965981" cy="5224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B4953-DBE4-40E7-B706-99BEC9C9846B}"/>
              </a:ext>
            </a:extLst>
          </p:cNvPr>
          <p:cNvSpPr txBox="1"/>
          <p:nvPr/>
        </p:nvSpPr>
        <p:spPr>
          <a:xfrm>
            <a:off x="4502075" y="6591728"/>
            <a:ext cx="20221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צילום: ויקיפדיה </a:t>
            </a:r>
            <a:r>
              <a:rPr lang="en-US" sz="1200" dirty="0" err="1"/>
              <a:t>Ranbar</a:t>
            </a:r>
            <a:r>
              <a:rPr lang="en-US" sz="1200" dirty="0"/>
              <a:t> - 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94373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2532-94EC-448B-9F49-C739A0B5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39" y="614900"/>
            <a:ext cx="7423848" cy="318161"/>
          </a:xfrm>
        </p:spPr>
        <p:txBody>
          <a:bodyPr/>
          <a:lstStyle/>
          <a:p>
            <a:r>
              <a:rPr lang="he-IL" sz="3200" dirty="0"/>
              <a:t>הרגל שהצלחנו לשמוט: קטיפת פרחי הבר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E5B6C7-2FB7-46D2-9124-BB829896E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1" y="1342936"/>
            <a:ext cx="3741347" cy="5272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9949AF-80C0-4C7E-AB16-70BC38356AE5}"/>
              </a:ext>
            </a:extLst>
          </p:cNvPr>
          <p:cNvSpPr txBox="1"/>
          <p:nvPr/>
        </p:nvSpPr>
        <p:spPr>
          <a:xfrm>
            <a:off x="2399251" y="6615417"/>
            <a:ext cx="197141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ארכיון החברה להגנת הטבע</a:t>
            </a:r>
          </a:p>
        </p:txBody>
      </p:sp>
    </p:spTree>
    <p:extLst>
      <p:ext uri="{BB962C8B-B14F-4D97-AF65-F5344CB8AC3E}">
        <p14:creationId xmlns:p14="http://schemas.microsoft.com/office/powerpoint/2010/main" val="34074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30936" y="605570"/>
            <a:ext cx="7423848" cy="318161"/>
          </a:xfrm>
        </p:spPr>
        <p:txBody>
          <a:bodyPr/>
          <a:lstStyle/>
          <a:p>
            <a:r>
              <a:rPr lang="he-IL" sz="3200" dirty="0"/>
              <a:t>הרגל #1 שכדאי לשמוט: האכלת חיות בר</a:t>
            </a:r>
            <a:endParaRPr lang="en-GB" sz="3200" dirty="0"/>
          </a:p>
        </p:txBody>
      </p:sp>
      <p:pic>
        <p:nvPicPr>
          <p:cNvPr id="2050" name="Picture 2" descr="Simba, Timon And Pumbaa Crossing A Bridge The Lion King Coloring Page |  Löwen malvorlagen, Ausmalbilder, König der löwen">
            <a:extLst>
              <a:ext uri="{FF2B5EF4-FFF2-40B4-BE49-F238E27FC236}">
                <a16:creationId xmlns:a16="http://schemas.microsoft.com/office/drawing/2014/main" id="{F25B59E7-8788-4B0B-8ED1-6DC55358D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5"/>
          <a:stretch/>
        </p:blipFill>
        <p:spPr bwMode="auto">
          <a:xfrm>
            <a:off x="2860647" y="1345100"/>
            <a:ext cx="6283354" cy="54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4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>
            <a:extLst>
              <a:ext uri="{FF2B5EF4-FFF2-40B4-BE49-F238E27FC236}">
                <a16:creationId xmlns:a16="http://schemas.microsoft.com/office/drawing/2014/main" id="{66CA350A-A646-464F-AC07-40F1B5184FEB}"/>
              </a:ext>
            </a:extLst>
          </p:cNvPr>
          <p:cNvSpPr txBox="1">
            <a:spLocks/>
          </p:cNvSpPr>
          <p:nvPr/>
        </p:nvSpPr>
        <p:spPr>
          <a:xfrm>
            <a:off x="1591058" y="622184"/>
            <a:ext cx="7394950" cy="31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sz="3200" dirty="0"/>
              <a:t>הרגל #1 שכדאי לשמוט: האכלת חיות בר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880EF4-DC6C-4565-8A26-60E996CFE3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13" y="1719742"/>
            <a:ext cx="6815017" cy="4734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DB0B8-E1C2-48F4-892C-F6D07C0B7BAC}"/>
              </a:ext>
            </a:extLst>
          </p:cNvPr>
          <p:cNvSpPr txBox="1"/>
          <p:nvPr/>
        </p:nvSpPr>
        <p:spPr>
          <a:xfrm>
            <a:off x="2046913" y="6526390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מטייל מאכיל יעל. צילום: דורון ניסים,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412275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63CC-2B3B-45BC-9DBF-BA381D340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EC81F-27ED-44F4-81D9-2F1457BE4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r="3791"/>
          <a:stretch/>
        </p:blipFill>
        <p:spPr bwMode="auto">
          <a:xfrm>
            <a:off x="0" y="0"/>
            <a:ext cx="9144000" cy="702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8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3D825-EEC0-4918-88A8-C789508E1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87" y="1426127"/>
            <a:ext cx="6177677" cy="4277782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EB14DE2-7E69-47D3-90E6-F55434B0D6D0}"/>
              </a:ext>
            </a:extLst>
          </p:cNvPr>
          <p:cNvSpPr txBox="1">
            <a:spLocks/>
          </p:cNvSpPr>
          <p:nvPr/>
        </p:nvSpPr>
        <p:spPr>
          <a:xfrm>
            <a:off x="1589659" y="604008"/>
            <a:ext cx="7394950" cy="31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sz="3200" dirty="0">
                <a:solidFill>
                  <a:srgbClr val="B8D82B"/>
                </a:solidFill>
              </a:rPr>
              <a:t>הרגל #1 שכדאי לשמוט: האכלת חיות בר</a:t>
            </a:r>
            <a:endParaRPr lang="en-GB" sz="2800" dirty="0">
              <a:solidFill>
                <a:srgbClr val="B8D82B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340668" y="5931090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סרטון בנושא האכלת חיות הבר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64C1645-F10B-4773-8B3A-D7646C46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73" y="1663176"/>
            <a:ext cx="6468764" cy="4851573"/>
          </a:xfrm>
          <a:prstGeom prst="rect">
            <a:avLst/>
          </a:prstGeom>
        </p:spPr>
      </p:pic>
      <p:sp>
        <p:nvSpPr>
          <p:cNvPr id="13" name="Title 14">
            <a:extLst>
              <a:ext uri="{FF2B5EF4-FFF2-40B4-BE49-F238E27FC236}">
                <a16:creationId xmlns:a16="http://schemas.microsoft.com/office/drawing/2014/main" id="{77BC8700-6EA5-4681-BE8A-A638ED0A6F37}"/>
              </a:ext>
            </a:extLst>
          </p:cNvPr>
          <p:cNvSpPr txBox="1">
            <a:spLocks/>
          </p:cNvSpPr>
          <p:nvPr/>
        </p:nvSpPr>
        <p:spPr>
          <a:xfrm>
            <a:off x="721453" y="649205"/>
            <a:ext cx="8422547" cy="31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EB7255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sz="3200" dirty="0">
                <a:solidFill>
                  <a:srgbClr val="49BDF0"/>
                </a:solidFill>
              </a:rPr>
              <a:t>הרגל #2 שכדאי לשמוט: השארת פסולת בטבע</a:t>
            </a:r>
            <a:endParaRPr lang="en-GB" sz="3200" dirty="0">
              <a:solidFill>
                <a:srgbClr val="49BD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6F8148-0441-4292-A91E-A2B27489AD79}"/>
              </a:ext>
            </a:extLst>
          </p:cNvPr>
          <p:cNvSpPr txBox="1"/>
          <p:nvPr/>
        </p:nvSpPr>
        <p:spPr>
          <a:xfrm>
            <a:off x="2692866" y="6514749"/>
            <a:ext cx="60316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1200" dirty="0"/>
              <a:t>עין חרדלית בגליל, לאחר יום עם עומס מטיילים. צילום: איימן מזעל, רשות הטבע והגנים</a:t>
            </a:r>
          </a:p>
        </p:txBody>
      </p:sp>
    </p:spTree>
    <p:extLst>
      <p:ext uri="{BB962C8B-B14F-4D97-AF65-F5344CB8AC3E}">
        <p14:creationId xmlns:p14="http://schemas.microsoft.com/office/powerpoint/2010/main" val="2122543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Words>575</Words>
  <Application>Microsoft Office PowerPoint</Application>
  <PresentationFormat>On-screen Show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Assistant</vt:lpstr>
      <vt:lpstr>Calibri</vt:lpstr>
      <vt:lpstr>Calibri Light</vt:lpstr>
      <vt:lpstr>Rubik</vt:lpstr>
      <vt:lpstr>Segoe UI Historic</vt:lpstr>
      <vt:lpstr>Times New Roman</vt:lpstr>
      <vt:lpstr>Office Theme</vt:lpstr>
      <vt:lpstr>עיצוב מותאם אישית</vt:lpstr>
      <vt:lpstr>1_עיצוב מותאם אישית</vt:lpstr>
      <vt:lpstr>שנת שמיטה</vt:lpstr>
      <vt:lpstr>מה היא שמיטה?</vt:lpstr>
      <vt:lpstr>מה היא שנת שמיטה?</vt:lpstr>
      <vt:lpstr>הרגל שהצלחנו לשמוט: קטיפת פרחי הבר</vt:lpstr>
      <vt:lpstr>הרגל #1 שכדאי לשמוט: האכלת חיות בר</vt:lpstr>
      <vt:lpstr>PowerPoint Presentation</vt:lpstr>
      <vt:lpstr>PowerPoint Presentation</vt:lpstr>
      <vt:lpstr>PowerPoint Presentation</vt:lpstr>
      <vt:lpstr>PowerPoint Presentation</vt:lpstr>
      <vt:lpstr>אשפה בטבע - מפגע אסתטי - נופי </vt:lpstr>
      <vt:lpstr>PowerPoint Presentation</vt:lpstr>
      <vt:lpstr>אשפה בטבע – פגיעה פיזית בחיות הבר</vt:lpstr>
      <vt:lpstr>PowerPoint Presentation</vt:lpstr>
      <vt:lpstr>זמני התכלות של חומרים</vt:lpstr>
      <vt:lpstr>עידן הפלסטיק</vt:lpstr>
      <vt:lpstr>פסולת ימית</vt:lpstr>
      <vt:lpstr>מיקרופלסטיק – סכנה בריאותית לבע"ח ולאדם</vt:lpstr>
      <vt:lpstr>פתרונות  - שימוש במוצרים מחומרים מתכלים</vt:lpstr>
      <vt:lpstr>פתרונות:  שלושת הל' / שלושת ה R</vt:lpstr>
      <vt:lpstr>ניצנים של שינוי</vt:lpstr>
      <vt:lpstr>ניצנים של שינוי</vt:lpstr>
      <vt:lpstr>ולסיכום...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אור</dc:title>
  <dc:creator>Orit Engelberg</dc:creator>
  <cp:lastModifiedBy>Lior Baram</cp:lastModifiedBy>
  <cp:revision>186</cp:revision>
  <dcterms:created xsi:type="dcterms:W3CDTF">2019-06-25T14:14:35Z</dcterms:created>
  <dcterms:modified xsi:type="dcterms:W3CDTF">2021-05-03T13:18:45Z</dcterms:modified>
</cp:coreProperties>
</file>